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0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288" r:id="rId63"/>
    <p:sldId id="289" r:id="rId64"/>
    <p:sldId id="298" r:id="rId65"/>
    <p:sldId id="299" r:id="rId66"/>
    <p:sldId id="301" r:id="rId67"/>
    <p:sldId id="30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4B674-298F-454E-A5F3-41720AE1B7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60CC0-8F84-4538-9A83-0274571721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7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65c52953c_6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65c52953c_6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49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5697bd46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45697bd46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605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5697bd46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45697bd46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655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5697bd46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5697bd46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06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45697bd46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45697bd46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317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5697bd46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45697bd46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122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465c52953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465c52953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983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45697bd469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45697bd469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430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65c52953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65c52953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563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469c0da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469c0da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750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5657014d0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5657014d0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1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5697bd4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5697bd4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98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c751cf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c751cf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53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45697bd46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45697bd46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62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465c52953c_6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465c52953c_6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67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45697bd469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45697bd469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4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45697bd469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45697bd469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454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45697bd46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45697bd46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633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5697bd469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45697bd469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0516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45697bd46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45697bd46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203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5697bd469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5697bd469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05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45697bd469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45697bd469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83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5728d5a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5728d5a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368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45697bd469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45697bd469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645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45697bd469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45697bd469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371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5697bd469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45697bd469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427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45697bd469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45697bd469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796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45697bd469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45697bd469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127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45697bd469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45697bd469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99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45697bd469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45697bd469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17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45697bd469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45697bd469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45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5697bd4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5697bd4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34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45697bd46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45697bd46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73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5697bd46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5697bd46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01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5697bd46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5697bd46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84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5697bd46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5697bd46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526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5697bd46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45697bd46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79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46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8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111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0" y="6333200"/>
            <a:ext cx="1202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1067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067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1067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1" name="Google Shape;91;p20" descr="cup-number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1067" y="5966700"/>
            <a:ext cx="524800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808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5021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02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72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9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6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43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13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9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88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171762"/>
            <a:ext cx="12673158" cy="72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6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10" y="-415623"/>
            <a:ext cx="12696020" cy="76892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097985" y="5903530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4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411813"/>
            <a:ext cx="12688400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5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872" y="-434675"/>
            <a:ext cx="12741744" cy="7727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58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10" y="-404192"/>
            <a:ext cx="12696020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5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69" y="-366089"/>
            <a:ext cx="12665538" cy="7590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9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404192"/>
            <a:ext cx="12688400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528" y="-396572"/>
            <a:ext cx="12635055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34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381330"/>
            <a:ext cx="12688400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5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821" y="-381330"/>
            <a:ext cx="12703641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9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396572"/>
            <a:ext cx="12680779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821" y="-400382"/>
            <a:ext cx="12703641" cy="76587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91256" y="6117771"/>
            <a:ext cx="653143" cy="104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30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148" y="-392761"/>
            <a:ext cx="12650296" cy="76435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74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385141"/>
            <a:ext cx="12680779" cy="7628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3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411813"/>
            <a:ext cx="12673158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65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6" y="-381330"/>
            <a:ext cx="12589331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3" y="5954484"/>
            <a:ext cx="1276351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00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419434"/>
            <a:ext cx="12673158" cy="76968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7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8"/>
          <p:cNvSpPr txBox="1"/>
          <p:nvPr/>
        </p:nvSpPr>
        <p:spPr>
          <a:xfrm>
            <a:off x="1219833" y="41789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Let’s understand how Model will use input features (x</a:t>
            </a:r>
            <a:r>
              <a:rPr lang="en" sz="1600" baseline="-250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, x</a:t>
            </a:r>
            <a:r>
              <a:rPr lang="en" sz="1600" baseline="-250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) and learn to predict y</a:t>
            </a:r>
            <a:r>
              <a:rPr lang="en" sz="320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89" name="Google Shape;989;p28"/>
          <p:cNvGraphicFramePr/>
          <p:nvPr/>
        </p:nvGraphicFramePr>
        <p:xfrm>
          <a:off x="2963734" y="2717267"/>
          <a:ext cx="6435900" cy="1219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2400" b="1" baseline="-25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2400" b="1" baseline="-25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2400" b="1" baseline="-25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2400" b="1" baseline="-25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endParaRPr sz="24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0" name="Google Shape;990;p28"/>
          <p:cNvSpPr txBox="1"/>
          <p:nvPr/>
        </p:nvSpPr>
        <p:spPr>
          <a:xfrm>
            <a:off x="915033" y="14357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Requirement Data</a:t>
            </a:r>
            <a:r>
              <a:rPr lang="en" sz="320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70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9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6" name="Google Shape;996;p29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7" name="Google Shape;997;p29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8" name="Google Shape;998;p29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9" name="Google Shape;999;p29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0" name="Google Shape;1000;p29"/>
          <p:cNvCxnSpPr>
            <a:stCxn id="995" idx="6"/>
            <a:endCxn id="99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1" name="Google Shape;1001;p29"/>
          <p:cNvCxnSpPr>
            <a:stCxn id="999" idx="6"/>
            <a:endCxn id="99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2" name="Google Shape;1002;p29"/>
          <p:cNvCxnSpPr>
            <a:stCxn id="995" idx="6"/>
            <a:endCxn id="99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3" name="Google Shape;1003;p29"/>
          <p:cNvCxnSpPr>
            <a:stCxn id="999" idx="6"/>
            <a:endCxn id="99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4" name="Google Shape;1004;p29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5" name="Google Shape;1005;p29"/>
          <p:cNvCxnSpPr>
            <a:stCxn id="996" idx="6"/>
            <a:endCxn id="100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6" name="Google Shape;1006;p29"/>
          <p:cNvCxnSpPr>
            <a:stCxn id="998" idx="6"/>
            <a:endCxn id="100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7" name="Google Shape;1007;p29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9"/>
          <p:cNvSpPr txBox="1"/>
          <p:nvPr/>
        </p:nvSpPr>
        <p:spPr>
          <a:xfrm>
            <a:off x="5534548" y="828300"/>
            <a:ext cx="12376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 b="1"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sz="1067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9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29"/>
          <p:cNvCxnSpPr>
            <a:stCxn id="999" idx="6"/>
            <a:endCxn id="99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1" name="Google Shape;1011;p29"/>
          <p:cNvCxnSpPr>
            <a:stCxn id="995" idx="6"/>
            <a:endCxn id="99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2" name="Google Shape;1012;p29"/>
          <p:cNvCxnSpPr>
            <a:stCxn id="997" idx="6"/>
            <a:endCxn id="100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13" name="Google Shape;1013;p29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Google Shape;1014;p2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Using a simple neural network with 1 hidden layer</a:t>
            </a:r>
            <a:endParaRPr sz="24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147322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0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0" name="Google Shape;1020;p30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1" name="Google Shape;1021;p30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2" name="Google Shape;1022;p30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3" name="Google Shape;1023;p30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4" name="Google Shape;1024;p30"/>
          <p:cNvCxnSpPr>
            <a:stCxn id="1019" idx="6"/>
            <a:endCxn id="1020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5" name="Google Shape;1025;p30"/>
          <p:cNvCxnSpPr>
            <a:stCxn id="1023" idx="6"/>
            <a:endCxn id="1020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6" name="Google Shape;1026;p30"/>
          <p:cNvCxnSpPr>
            <a:stCxn id="1019" idx="6"/>
            <a:endCxn id="1021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7" name="Google Shape;1027;p30"/>
          <p:cNvCxnSpPr>
            <a:stCxn id="1023" idx="6"/>
            <a:endCxn id="1021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8" name="Google Shape;1028;p30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9" name="Google Shape;1029;p30"/>
          <p:cNvCxnSpPr>
            <a:stCxn id="1020" idx="6"/>
            <a:endCxn id="1028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0" name="Google Shape;1030;p30"/>
          <p:cNvCxnSpPr>
            <a:stCxn id="1022" idx="6"/>
            <a:endCxn id="1028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1" name="Google Shape;1031;p30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30"/>
          <p:cNvSpPr txBox="1"/>
          <p:nvPr/>
        </p:nvSpPr>
        <p:spPr>
          <a:xfrm>
            <a:off x="5534548" y="828300"/>
            <a:ext cx="12376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 b="1"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sz="1067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30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30"/>
          <p:cNvCxnSpPr>
            <a:stCxn id="1023" idx="6"/>
            <a:endCxn id="1022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5" name="Google Shape;1035;p30"/>
          <p:cNvCxnSpPr>
            <a:stCxn id="1019" idx="6"/>
            <a:endCxn id="1022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6" name="Google Shape;1036;p30"/>
          <p:cNvCxnSpPr>
            <a:stCxn id="1021" idx="6"/>
            <a:endCxn id="1028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37" name="Google Shape;1037;p30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8" name="Google Shape;1038;p30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30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0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Let’s calculate output for 1st Neuron in hidden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91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1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6" name="Google Shape;1046;p31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7" name="Google Shape;1047;p31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8" name="Google Shape;1048;p31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9" name="Google Shape;1049;p31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0" name="Google Shape;1050;p31"/>
          <p:cNvCxnSpPr>
            <a:stCxn id="1045" idx="6"/>
            <a:endCxn id="104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1" name="Google Shape;1051;p31"/>
          <p:cNvCxnSpPr>
            <a:stCxn id="1049" idx="6"/>
            <a:endCxn id="104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2" name="Google Shape;1052;p31"/>
          <p:cNvCxnSpPr>
            <a:stCxn id="1045" idx="6"/>
            <a:endCxn id="104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3" name="Google Shape;1053;p31"/>
          <p:cNvCxnSpPr>
            <a:stCxn id="1049" idx="6"/>
            <a:endCxn id="104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4" name="Google Shape;1054;p31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5" name="Google Shape;1055;p31"/>
          <p:cNvCxnSpPr>
            <a:stCxn id="1046" idx="6"/>
            <a:endCxn id="105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6" name="Google Shape;1056;p31"/>
          <p:cNvCxnSpPr>
            <a:stCxn id="1048" idx="6"/>
            <a:endCxn id="105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31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1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9" name="Google Shape;1059;p31"/>
          <p:cNvCxnSpPr>
            <a:stCxn id="1049" idx="6"/>
            <a:endCxn id="104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0" name="Google Shape;1060;p31"/>
          <p:cNvCxnSpPr>
            <a:stCxn id="1045" idx="6"/>
            <a:endCxn id="104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1" name="Google Shape;1061;p31"/>
          <p:cNvCxnSpPr>
            <a:stCxn id="1047" idx="6"/>
            <a:endCxn id="105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62" name="Google Shape;1062;p31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63" name="Google Shape;1063;p31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31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1"/>
          <p:cNvSpPr txBox="1"/>
          <p:nvPr/>
        </p:nvSpPr>
        <p:spPr>
          <a:xfrm>
            <a:off x="5563300" y="714267"/>
            <a:ext cx="103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xW + b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32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2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1" name="Google Shape;1071;p32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2" name="Google Shape;1072;p32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3" name="Google Shape;1073;p32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4" name="Google Shape;1074;p32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75" name="Google Shape;1075;p32"/>
          <p:cNvCxnSpPr>
            <a:stCxn id="1070" idx="6"/>
            <a:endCxn id="1071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32"/>
          <p:cNvCxnSpPr>
            <a:stCxn id="1074" idx="6"/>
            <a:endCxn id="1071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32"/>
          <p:cNvCxnSpPr>
            <a:stCxn id="1070" idx="6"/>
            <a:endCxn id="1072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8" name="Google Shape;1078;p32"/>
          <p:cNvCxnSpPr>
            <a:stCxn id="1074" idx="6"/>
            <a:endCxn id="1072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9" name="Google Shape;1079;p32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80" name="Google Shape;1080;p32"/>
          <p:cNvCxnSpPr>
            <a:stCxn id="1071" idx="6"/>
            <a:endCxn id="1079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1" name="Google Shape;1081;p32"/>
          <p:cNvCxnSpPr>
            <a:stCxn id="1073" idx="6"/>
            <a:endCxn id="1079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2" name="Google Shape;1082;p32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32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4" name="Google Shape;1084;p32"/>
          <p:cNvCxnSpPr>
            <a:stCxn id="1074" idx="6"/>
            <a:endCxn id="1073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5" name="Google Shape;1085;p32"/>
          <p:cNvCxnSpPr>
            <a:stCxn id="1070" idx="6"/>
            <a:endCxn id="1073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6" name="Google Shape;1086;p32"/>
          <p:cNvCxnSpPr>
            <a:stCxn id="1072" idx="6"/>
            <a:endCxn id="1079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87" name="Google Shape;1087;p32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8" name="Google Shape;1088;p32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32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32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 1 * 0.5 + 2 * 0.3  + 1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32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Initializing each weight with random numbers and bias with 1 (can be any number)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13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38" y="-404192"/>
            <a:ext cx="12642676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38856" y="6193971"/>
            <a:ext cx="805543" cy="96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04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3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7" name="Google Shape;1097;p33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098" name="Google Shape;1098;p33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9" name="Google Shape;1099;p33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33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1" name="Google Shape;1101;p33"/>
          <p:cNvCxnSpPr>
            <a:stCxn id="1096" idx="6"/>
            <a:endCxn id="1097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2" name="Google Shape;1102;p33"/>
          <p:cNvCxnSpPr>
            <a:stCxn id="1100" idx="6"/>
            <a:endCxn id="1097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3" name="Google Shape;1103;p33"/>
          <p:cNvCxnSpPr>
            <a:stCxn id="1096" idx="6"/>
            <a:endCxn id="1098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4" name="Google Shape;1104;p33"/>
          <p:cNvCxnSpPr>
            <a:stCxn id="1100" idx="6"/>
            <a:endCxn id="1098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5" name="Google Shape;1105;p33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6" name="Google Shape;1106;p33"/>
          <p:cNvCxnSpPr>
            <a:stCxn id="1097" idx="6"/>
            <a:endCxn id="1105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7" name="Google Shape;1107;p33"/>
          <p:cNvCxnSpPr>
            <a:stCxn id="1099" idx="6"/>
            <a:endCxn id="1105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8" name="Google Shape;1108;p33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3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0" name="Google Shape;1110;p33"/>
          <p:cNvCxnSpPr>
            <a:stCxn id="1100" idx="6"/>
            <a:endCxn id="1099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1" name="Google Shape;1111;p33"/>
          <p:cNvCxnSpPr>
            <a:stCxn id="1096" idx="6"/>
            <a:endCxn id="1099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2" name="Google Shape;1112;p33"/>
          <p:cNvCxnSpPr>
            <a:stCxn id="1098" idx="6"/>
            <a:endCxn id="1105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13" name="Google Shape;1113;p33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14" name="Google Shape;1114;p33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3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33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2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4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2" name="Google Shape;1122;p34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123" name="Google Shape;1123;p34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4" name="Google Shape;1124;p34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5" name="Google Shape;1125;p34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26" name="Google Shape;1126;p34"/>
          <p:cNvCxnSpPr>
            <a:stCxn id="1121" idx="6"/>
            <a:endCxn id="1122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7" name="Google Shape;1127;p34"/>
          <p:cNvCxnSpPr>
            <a:stCxn id="1125" idx="6"/>
            <a:endCxn id="1122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8" name="Google Shape;1128;p34"/>
          <p:cNvCxnSpPr>
            <a:stCxn id="1121" idx="6"/>
            <a:endCxn id="1123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9" name="Google Shape;1129;p34"/>
          <p:cNvCxnSpPr>
            <a:stCxn id="1125" idx="6"/>
            <a:endCxn id="1123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0" name="Google Shape;1130;p34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31" name="Google Shape;1131;p34"/>
          <p:cNvCxnSpPr>
            <a:stCxn id="1122" idx="6"/>
            <a:endCxn id="1130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2" name="Google Shape;1132;p34"/>
          <p:cNvCxnSpPr>
            <a:stCxn id="1124" idx="6"/>
            <a:endCxn id="1130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3" name="Google Shape;1133;p34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34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5" name="Google Shape;1135;p34"/>
          <p:cNvCxnSpPr>
            <a:stCxn id="1125" idx="6"/>
            <a:endCxn id="1124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p34"/>
          <p:cNvCxnSpPr>
            <a:stCxn id="1121" idx="6"/>
            <a:endCxn id="1124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7" name="Google Shape;1137;p34"/>
          <p:cNvCxnSpPr>
            <a:stCxn id="1123" idx="6"/>
            <a:endCxn id="1130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38" name="Google Shape;1138;p34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9" name="Google Shape;1139;p34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34"/>
          <p:cNvSpPr txBox="1"/>
          <p:nvPr/>
        </p:nvSpPr>
        <p:spPr>
          <a:xfrm>
            <a:off x="64956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sigmoid(h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)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34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Apply activation (sigmoid) to Neuron’s output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0426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5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9" name="Google Shape;1149;p35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150" name="Google Shape;1150;p35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1" name="Google Shape;1151;p35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2" name="Google Shape;1152;p35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53" name="Google Shape;1153;p35"/>
          <p:cNvCxnSpPr>
            <a:stCxn id="1148" idx="6"/>
            <a:endCxn id="1149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4" name="Google Shape;1154;p35"/>
          <p:cNvCxnSpPr>
            <a:stCxn id="1152" idx="6"/>
            <a:endCxn id="1149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5" name="Google Shape;1155;p35"/>
          <p:cNvCxnSpPr>
            <a:stCxn id="1148" idx="6"/>
            <a:endCxn id="1150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35"/>
          <p:cNvCxnSpPr>
            <a:stCxn id="1152" idx="6"/>
            <a:endCxn id="1150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Google Shape;1157;p35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58" name="Google Shape;1158;p35"/>
          <p:cNvCxnSpPr>
            <a:stCxn id="1149" idx="6"/>
            <a:endCxn id="1157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9" name="Google Shape;1159;p35"/>
          <p:cNvCxnSpPr>
            <a:stCxn id="1151" idx="6"/>
            <a:endCxn id="1157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0" name="Google Shape;1160;p35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35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2" name="Google Shape;1162;p35"/>
          <p:cNvCxnSpPr>
            <a:stCxn id="1152" idx="6"/>
            <a:endCxn id="1151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3" name="Google Shape;1163;p35"/>
          <p:cNvCxnSpPr>
            <a:stCxn id="1148" idx="6"/>
            <a:endCxn id="1151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4" name="Google Shape;1164;p35"/>
          <p:cNvCxnSpPr>
            <a:stCxn id="1150" idx="6"/>
            <a:endCxn id="1157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65" name="Google Shape;1165;p35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6" name="Google Shape;1166;p35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86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6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5" name="Google Shape;1175;p36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8" name="Google Shape;1178;p36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79" name="Google Shape;1179;p36"/>
          <p:cNvCxnSpPr>
            <a:stCxn id="1174" idx="6"/>
            <a:endCxn id="1175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36"/>
          <p:cNvCxnSpPr>
            <a:stCxn id="1178" idx="6"/>
            <a:endCxn id="1175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1" name="Google Shape;1181;p36"/>
          <p:cNvCxnSpPr>
            <a:stCxn id="1174" idx="6"/>
            <a:endCxn id="1176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2" name="Google Shape;1182;p36"/>
          <p:cNvCxnSpPr>
            <a:stCxn id="1178" idx="6"/>
            <a:endCxn id="1176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3" name="Google Shape;1183;p36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84" name="Google Shape;1184;p36"/>
          <p:cNvCxnSpPr>
            <a:stCxn id="1175" idx="6"/>
            <a:endCxn id="1183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5" name="Google Shape;1185;p36"/>
          <p:cNvCxnSpPr>
            <a:stCxn id="1177" idx="6"/>
            <a:endCxn id="1183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6" name="Google Shape;1186;p36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8" name="Google Shape;1188;p36"/>
          <p:cNvCxnSpPr>
            <a:stCxn id="1178" idx="6"/>
            <a:endCxn id="1177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9" name="Google Shape;1189;p36"/>
          <p:cNvCxnSpPr>
            <a:stCxn id="1174" idx="6"/>
            <a:endCxn id="1177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0" name="Google Shape;1190;p36"/>
          <p:cNvCxnSpPr>
            <a:stCxn id="1176" idx="6"/>
            <a:endCxn id="1183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91" name="Google Shape;1191;p36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2" name="Google Shape;1192;p36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36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Repeat calculations for 2nd neuron...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323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7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6" name="Google Shape;1206;p37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10" name="Google Shape;1210;p37"/>
          <p:cNvCxnSpPr>
            <a:stCxn id="1205" idx="6"/>
            <a:endCxn id="120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1" name="Google Shape;1211;p37"/>
          <p:cNvCxnSpPr>
            <a:stCxn id="1209" idx="6"/>
            <a:endCxn id="120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2" name="Google Shape;1212;p37"/>
          <p:cNvCxnSpPr>
            <a:stCxn id="1205" idx="6"/>
            <a:endCxn id="120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3" name="Google Shape;1213;p37"/>
          <p:cNvCxnSpPr>
            <a:stCxn id="1209" idx="6"/>
            <a:endCxn id="120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4" name="Google Shape;1214;p37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15" name="Google Shape;1215;p37"/>
          <p:cNvCxnSpPr>
            <a:stCxn id="1206" idx="6"/>
            <a:endCxn id="121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6" name="Google Shape;1216;p37"/>
          <p:cNvCxnSpPr>
            <a:stCxn id="1208" idx="6"/>
            <a:endCxn id="121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37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37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9" name="Google Shape;1219;p37"/>
          <p:cNvCxnSpPr>
            <a:stCxn id="1209" idx="6"/>
            <a:endCxn id="120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0" name="Google Shape;1220;p37"/>
          <p:cNvCxnSpPr>
            <a:stCxn id="1205" idx="6"/>
            <a:endCxn id="120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1" name="Google Shape;1221;p37"/>
          <p:cNvCxnSpPr>
            <a:stCxn id="1207" idx="6"/>
            <a:endCxn id="121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22" name="Google Shape;1222;p37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3" name="Google Shape;1223;p37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37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37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37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7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37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7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37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37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37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37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37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3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...and 3rd Neuron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482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8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1241;p38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2" name="Google Shape;1242;p38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3" name="Google Shape;1243;p38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4" name="Google Shape;1244;p38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5" name="Google Shape;1245;p38"/>
          <p:cNvCxnSpPr>
            <a:stCxn id="1240" idx="6"/>
            <a:endCxn id="1241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6" name="Google Shape;1246;p38"/>
          <p:cNvCxnSpPr>
            <a:stCxn id="1244" idx="6"/>
            <a:endCxn id="1241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7" name="Google Shape;1247;p38"/>
          <p:cNvCxnSpPr>
            <a:stCxn id="1240" idx="6"/>
            <a:endCxn id="1242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8" name="Google Shape;1248;p38"/>
          <p:cNvCxnSpPr>
            <a:stCxn id="1244" idx="6"/>
            <a:endCxn id="1242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9" name="Google Shape;1249;p38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50" name="Google Shape;1250;p38"/>
          <p:cNvCxnSpPr>
            <a:stCxn id="1241" idx="6"/>
            <a:endCxn id="1249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1" name="Google Shape;1251;p38"/>
          <p:cNvCxnSpPr>
            <a:stCxn id="1243" idx="6"/>
            <a:endCxn id="1249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2" name="Google Shape;1252;p38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3" name="Google Shape;1253;p38"/>
          <p:cNvCxnSpPr>
            <a:stCxn id="1244" idx="6"/>
            <a:endCxn id="1243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4" name="Google Shape;1254;p38"/>
          <p:cNvCxnSpPr>
            <a:stCxn id="1240" idx="6"/>
            <a:endCxn id="1243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5" name="Google Shape;1255;p38"/>
          <p:cNvCxnSpPr>
            <a:stCxn id="1242" idx="6"/>
            <a:endCxn id="1249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56" name="Google Shape;1256;p38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7" name="Google Shape;1257;p38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8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38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38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38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38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38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38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38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38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8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38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38"/>
          <p:cNvSpPr txBox="1"/>
          <p:nvPr/>
        </p:nvSpPr>
        <p:spPr>
          <a:xfrm rot="1814561">
            <a:off x="82435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38"/>
          <p:cNvSpPr txBox="1"/>
          <p:nvPr/>
        </p:nvSpPr>
        <p:spPr>
          <a:xfrm>
            <a:off x="79140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38"/>
          <p:cNvSpPr txBox="1"/>
          <p:nvPr/>
        </p:nvSpPr>
        <p:spPr>
          <a:xfrm rot="-1706612">
            <a:off x="79387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38"/>
          <p:cNvSpPr txBox="1"/>
          <p:nvPr/>
        </p:nvSpPr>
        <p:spPr>
          <a:xfrm>
            <a:off x="8673167" y="1980067"/>
            <a:ext cx="3364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 =  0.89* -0.23 + 0.875 * 0.83  +  0.741 * -0.56 + 1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38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Initialize weights and bias for output layer and calculate output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4756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9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9" name="Google Shape;1279;p39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0" name="Google Shape;1280;p39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1" name="Google Shape;1281;p39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2" name="Google Shape;1282;p39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83" name="Google Shape;1283;p39"/>
          <p:cNvCxnSpPr>
            <a:stCxn id="1278" idx="6"/>
            <a:endCxn id="1279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4" name="Google Shape;1284;p39"/>
          <p:cNvCxnSpPr>
            <a:stCxn id="1282" idx="6"/>
            <a:endCxn id="1279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5" name="Google Shape;1285;p39"/>
          <p:cNvCxnSpPr>
            <a:stCxn id="1278" idx="6"/>
            <a:endCxn id="1280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39"/>
          <p:cNvCxnSpPr>
            <a:stCxn id="1282" idx="6"/>
            <a:endCxn id="1280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7" name="Google Shape;1287;p39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/>
          </a:p>
        </p:txBody>
      </p:sp>
      <p:cxnSp>
        <p:nvCxnSpPr>
          <p:cNvPr id="1288" name="Google Shape;1288;p39"/>
          <p:cNvCxnSpPr>
            <a:stCxn id="1279" idx="6"/>
            <a:endCxn id="1287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39"/>
          <p:cNvCxnSpPr>
            <a:stCxn id="1281" idx="6"/>
            <a:endCxn id="1287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0" name="Google Shape;1290;p39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1" name="Google Shape;1291;p39"/>
          <p:cNvCxnSpPr>
            <a:stCxn id="1282" idx="6"/>
            <a:endCxn id="1281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2" name="Google Shape;1292;p39"/>
          <p:cNvCxnSpPr>
            <a:stCxn id="1278" idx="6"/>
            <a:endCxn id="1281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3" name="Google Shape;1293;p39"/>
          <p:cNvCxnSpPr>
            <a:stCxn id="1280" idx="6"/>
            <a:endCxn id="1287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94" name="Google Shape;1294;p39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5" name="Google Shape;1295;p39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39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39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39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39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39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39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39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39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39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39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9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39"/>
          <p:cNvSpPr txBox="1"/>
          <p:nvPr/>
        </p:nvSpPr>
        <p:spPr>
          <a:xfrm rot="1814561">
            <a:off x="82435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39"/>
          <p:cNvSpPr txBox="1"/>
          <p:nvPr/>
        </p:nvSpPr>
        <p:spPr>
          <a:xfrm>
            <a:off x="79140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39"/>
          <p:cNvSpPr txBox="1"/>
          <p:nvPr/>
        </p:nvSpPr>
        <p:spPr>
          <a:xfrm rot="-1706612">
            <a:off x="79387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9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3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What’s next?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584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0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7" name="Google Shape;1317;p40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18" name="Google Shape;1318;p40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19" name="Google Shape;1319;p40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20" name="Google Shape;1320;p40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21" name="Google Shape;1321;p40"/>
          <p:cNvCxnSpPr>
            <a:stCxn id="1316" idx="6"/>
            <a:endCxn id="1317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2" name="Google Shape;1322;p40"/>
          <p:cNvCxnSpPr>
            <a:stCxn id="1320" idx="6"/>
            <a:endCxn id="1317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3" name="Google Shape;1323;p40"/>
          <p:cNvCxnSpPr>
            <a:stCxn id="1316" idx="6"/>
            <a:endCxn id="1318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4" name="Google Shape;1324;p40"/>
          <p:cNvCxnSpPr>
            <a:stCxn id="1320" idx="6"/>
            <a:endCxn id="1318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5" name="Google Shape;1325;p40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326" name="Google Shape;1326;p40"/>
          <p:cNvCxnSpPr>
            <a:stCxn id="1317" idx="6"/>
            <a:endCxn id="1325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7" name="Google Shape;1327;p40"/>
          <p:cNvCxnSpPr>
            <a:stCxn id="1319" idx="6"/>
            <a:endCxn id="1325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8" name="Google Shape;1328;p40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9" name="Google Shape;1329;p40"/>
          <p:cNvCxnSpPr>
            <a:stCxn id="1320" idx="6"/>
            <a:endCxn id="1319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0" name="Google Shape;1330;p40"/>
          <p:cNvCxnSpPr>
            <a:stCxn id="1316" idx="6"/>
            <a:endCxn id="1319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1" name="Google Shape;1331;p40"/>
          <p:cNvCxnSpPr>
            <a:stCxn id="1318" idx="6"/>
            <a:endCxn id="1325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32" name="Google Shape;1332;p40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33" name="Google Shape;1333;p40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40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40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40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40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0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40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40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40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40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40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40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40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40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40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40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40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(Prediction - Actual)</a:t>
            </a:r>
            <a:r>
              <a:rPr lang="en" sz="1333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sz="13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0" name="Google Shape;1350;p40"/>
          <p:cNvCxnSpPr>
            <a:stCxn id="1325" idx="6"/>
            <a:endCxn id="1349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1" name="Google Shape;1351;p40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40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Loss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802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1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8" name="Google Shape;1358;p41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59" name="Google Shape;1359;p41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60" name="Google Shape;1360;p41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61" name="Google Shape;1361;p41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41"/>
          <p:cNvCxnSpPr>
            <a:stCxn id="1357" idx="6"/>
            <a:endCxn id="1358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3" name="Google Shape;1363;p41"/>
          <p:cNvCxnSpPr>
            <a:stCxn id="1361" idx="6"/>
            <a:endCxn id="1358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4" name="Google Shape;1364;p41"/>
          <p:cNvCxnSpPr>
            <a:stCxn id="1357" idx="6"/>
            <a:endCxn id="1359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5" name="Google Shape;1365;p41"/>
          <p:cNvCxnSpPr>
            <a:stCxn id="1361" idx="6"/>
            <a:endCxn id="1359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6" name="Google Shape;1366;p41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367" name="Google Shape;1367;p41"/>
          <p:cNvCxnSpPr>
            <a:stCxn id="1358" idx="6"/>
            <a:endCxn id="1366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8" name="Google Shape;1368;p41"/>
          <p:cNvCxnSpPr>
            <a:stCxn id="1360" idx="6"/>
            <a:endCxn id="1366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9" name="Google Shape;1369;p41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0" name="Google Shape;1370;p41"/>
          <p:cNvCxnSpPr>
            <a:stCxn id="1361" idx="6"/>
            <a:endCxn id="1360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1" name="Google Shape;1371;p41"/>
          <p:cNvCxnSpPr>
            <a:stCxn id="1357" idx="6"/>
            <a:endCxn id="1360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41"/>
          <p:cNvCxnSpPr>
            <a:stCxn id="1359" idx="6"/>
            <a:endCxn id="1366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73" name="Google Shape;1373;p41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74" name="Google Shape;1374;p41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41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41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41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41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41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41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41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41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41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41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41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41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41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41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41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41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(1.106 - 3)</a:t>
            </a:r>
            <a:r>
              <a:rPr lang="en" sz="1333" baseline="30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1333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1" name="Google Shape;1391;p41"/>
          <p:cNvCxnSpPr>
            <a:stCxn id="1366" idx="6"/>
            <a:endCxn id="1390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2" name="Google Shape;1392;p41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41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Forward Propagation </a:t>
            </a:r>
            <a:r>
              <a:rPr lang="en" sz="1600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starting with Input features, calculate Loss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082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"/>
          <p:cNvSpPr txBox="1"/>
          <p:nvPr/>
        </p:nvSpPr>
        <p:spPr>
          <a:xfrm>
            <a:off x="1801600" y="4760600"/>
            <a:ext cx="8588800" cy="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How do we update weights?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9" name="Google Shape;1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17601"/>
            <a:ext cx="11785600" cy="3167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855" y="-396572"/>
            <a:ext cx="12581710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56769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3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43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6" name="Google Shape;1406;p43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7" name="Google Shape;1407;p43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8" name="Google Shape;1408;p43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09" name="Google Shape;1409;p43"/>
          <p:cNvCxnSpPr>
            <a:stCxn id="1404" idx="6"/>
            <a:endCxn id="1405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0" name="Google Shape;1410;p43"/>
          <p:cNvCxnSpPr>
            <a:stCxn id="1408" idx="6"/>
            <a:endCxn id="1405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1" name="Google Shape;1411;p43"/>
          <p:cNvCxnSpPr>
            <a:stCxn id="1404" idx="6"/>
            <a:endCxn id="1406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2" name="Google Shape;1412;p43"/>
          <p:cNvCxnSpPr>
            <a:stCxn id="1408" idx="6"/>
            <a:endCxn id="1406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3" name="Google Shape;1413;p43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414" name="Google Shape;1414;p43"/>
          <p:cNvCxnSpPr>
            <a:stCxn id="1405" idx="6"/>
            <a:endCxn id="1413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5" name="Google Shape;1415;p43"/>
          <p:cNvCxnSpPr>
            <a:stCxn id="1407" idx="6"/>
            <a:endCxn id="1413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6" name="Google Shape;1416;p43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7" name="Google Shape;1417;p43"/>
          <p:cNvCxnSpPr>
            <a:stCxn id="1408" idx="6"/>
            <a:endCxn id="1407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8" name="Google Shape;1418;p43"/>
          <p:cNvCxnSpPr>
            <a:stCxn id="1404" idx="6"/>
            <a:endCxn id="1407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9" name="Google Shape;1419;p43"/>
          <p:cNvCxnSpPr>
            <a:stCxn id="1406" idx="6"/>
            <a:endCxn id="1413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20" name="Google Shape;1420;p43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21" name="Google Shape;1421;p43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43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43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43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43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43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43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43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43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3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43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43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3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3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43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43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43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8" name="Google Shape;1438;p43"/>
          <p:cNvCxnSpPr>
            <a:stCxn id="1413" idx="6"/>
            <a:endCxn id="1437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9" name="Google Shape;1439;p43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43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Minimizing Loss using Gradient Descent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57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4"/>
          <p:cNvSpPr txBox="1"/>
          <p:nvPr/>
        </p:nvSpPr>
        <p:spPr>
          <a:xfrm>
            <a:off x="969400" y="440633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" sz="3200" b="1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Gradient Descent</a:t>
            </a:r>
            <a:r>
              <a:rPr lang="en" sz="3200" b="1">
                <a:solidFill>
                  <a:srgbClr val="999999"/>
                </a:solidFill>
              </a:rPr>
              <a:t> </a:t>
            </a:r>
            <a:endParaRPr sz="2400"/>
          </a:p>
        </p:txBody>
      </p:sp>
      <p:pic>
        <p:nvPicPr>
          <p:cNvPr id="1446" name="Google Shape;1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33" y="2828232"/>
            <a:ext cx="6008532" cy="91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44"/>
          <p:cNvSpPr txBox="1"/>
          <p:nvPr/>
        </p:nvSpPr>
        <p:spPr>
          <a:xfrm>
            <a:off x="1232433" y="5200000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Gradient for Loss w.r.t each Weight and Bias in the Neural Network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46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3" name="Google Shape;1453;p45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4" name="Google Shape;1454;p45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5" name="Google Shape;1455;p45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6" name="Google Shape;1456;p45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57" name="Google Shape;1457;p45"/>
          <p:cNvCxnSpPr>
            <a:stCxn id="1452" idx="6"/>
            <a:endCxn id="1453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8" name="Google Shape;1458;p45"/>
          <p:cNvCxnSpPr>
            <a:stCxn id="1456" idx="6"/>
            <a:endCxn id="1453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9" name="Google Shape;1459;p45"/>
          <p:cNvCxnSpPr>
            <a:stCxn id="1452" idx="6"/>
            <a:endCxn id="1454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45"/>
          <p:cNvCxnSpPr>
            <a:stCxn id="1456" idx="6"/>
            <a:endCxn id="1454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1" name="Google Shape;1461;p45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462" name="Google Shape;1462;p45"/>
          <p:cNvCxnSpPr>
            <a:stCxn id="1453" idx="6"/>
            <a:endCxn id="1461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45"/>
          <p:cNvCxnSpPr>
            <a:stCxn id="1455" idx="6"/>
            <a:endCxn id="1461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4" name="Google Shape;1464;p45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45"/>
          <p:cNvCxnSpPr>
            <a:stCxn id="1456" idx="6"/>
            <a:endCxn id="1455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6" name="Google Shape;1466;p45"/>
          <p:cNvCxnSpPr>
            <a:stCxn id="1452" idx="6"/>
            <a:endCxn id="1455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45"/>
          <p:cNvCxnSpPr>
            <a:stCxn id="1454" idx="6"/>
            <a:endCxn id="1461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68" name="Google Shape;1468;p45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69" name="Google Shape;1469;p45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5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5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45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45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45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45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45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45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45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45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5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5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45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5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5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5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6" name="Google Shape;1486;p45"/>
          <p:cNvCxnSpPr>
            <a:stCxn id="1461" idx="6"/>
            <a:endCxn id="1485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45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45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 start with Weights nearest to Output Layer e.g.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4217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785" y="1585133"/>
            <a:ext cx="1520433" cy="118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46"/>
          <p:cNvSpPr txBox="1"/>
          <p:nvPr/>
        </p:nvSpPr>
        <p:spPr>
          <a:xfrm>
            <a:off x="2999600" y="4321500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0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7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0" name="Google Shape;1500;p47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1" name="Google Shape;1501;p47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2" name="Google Shape;1502;p47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3" name="Google Shape;1503;p47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04" name="Google Shape;1504;p47"/>
          <p:cNvCxnSpPr>
            <a:stCxn id="1499" idx="6"/>
            <a:endCxn id="1500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5" name="Google Shape;1505;p47"/>
          <p:cNvCxnSpPr>
            <a:stCxn id="1503" idx="6"/>
            <a:endCxn id="1500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47"/>
          <p:cNvCxnSpPr>
            <a:stCxn id="1499" idx="6"/>
            <a:endCxn id="1501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7" name="Google Shape;1507;p47"/>
          <p:cNvCxnSpPr>
            <a:stCxn id="1503" idx="6"/>
            <a:endCxn id="1501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8" name="Google Shape;1508;p47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509" name="Google Shape;1509;p47"/>
          <p:cNvCxnSpPr>
            <a:stCxn id="1500" idx="6"/>
            <a:endCxn id="1508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0" name="Google Shape;1510;p47"/>
          <p:cNvCxnSpPr>
            <a:stCxn id="1502" idx="6"/>
            <a:endCxn id="1508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1" name="Google Shape;1511;p47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2" name="Google Shape;1512;p47"/>
          <p:cNvCxnSpPr>
            <a:stCxn id="1503" idx="6"/>
            <a:endCxn id="1502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47"/>
          <p:cNvCxnSpPr>
            <a:stCxn id="1499" idx="6"/>
            <a:endCxn id="1502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4" name="Google Shape;1514;p47"/>
          <p:cNvCxnSpPr>
            <a:stCxn id="1501" idx="6"/>
            <a:endCxn id="1508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515" name="Google Shape;1515;p47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6" name="Google Shape;1516;p47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47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47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47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47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47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47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47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47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47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47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47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47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47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47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7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47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3" name="Google Shape;1533;p47"/>
          <p:cNvCxnSpPr>
            <a:stCxn id="1508" idx="6"/>
            <a:endCxn id="1532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4" name="Google Shape;1534;p47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4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Loss is dependent on Output, Output is dependent on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5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185" y="1621367"/>
            <a:ext cx="3477633" cy="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651" y="2966451"/>
            <a:ext cx="3774700" cy="9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800" y="4533872"/>
            <a:ext cx="5802400" cy="1020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32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00" y="1859917"/>
            <a:ext cx="5359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301" y="3791200"/>
            <a:ext cx="5359399" cy="102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Let’s calculate each Gradient term individually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03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167" y="1016801"/>
            <a:ext cx="1643667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53" y="2570749"/>
            <a:ext cx="6158868" cy="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468" y="3651567"/>
            <a:ext cx="7761632" cy="97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151" y="5049101"/>
            <a:ext cx="6979699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43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501" y="1003967"/>
            <a:ext cx="1589567" cy="103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151" y="2499533"/>
            <a:ext cx="7900267" cy="82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851" y="3683367"/>
            <a:ext cx="4466287" cy="103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168" y="5282267"/>
            <a:ext cx="2195673" cy="8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10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01" y="946400"/>
            <a:ext cx="5359399" cy="102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52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-1.894 * 0.89</a:t>
            </a:r>
            <a:endParaRPr sz="2400"/>
          </a:p>
          <a:p>
            <a:pPr algn="ctr"/>
            <a:endParaRPr sz="2400"/>
          </a:p>
          <a:p>
            <a:pPr algn="ctr"/>
            <a:r>
              <a:rPr lang="en" sz="2400"/>
              <a:t>= -1.686</a:t>
            </a:r>
            <a:endParaRPr sz="2400"/>
          </a:p>
        </p:txBody>
      </p:sp>
      <p:sp>
        <p:nvSpPr>
          <p:cNvPr id="1572" name="Google Shape;1572;p52"/>
          <p:cNvSpPr txBox="1"/>
          <p:nvPr/>
        </p:nvSpPr>
        <p:spPr>
          <a:xfrm>
            <a:off x="2999600" y="5337500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new value of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61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959" y="-362279"/>
            <a:ext cx="12657917" cy="75825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40886" y="6193971"/>
            <a:ext cx="903514" cy="96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99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53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= -0.23 - 0.01 * -1.686 </a:t>
            </a:r>
            <a:endParaRPr sz="2400">
              <a:solidFill>
                <a:srgbClr val="FFFFFF"/>
              </a:solidFill>
            </a:endParaRPr>
          </a:p>
          <a:p>
            <a:pPr algn="ctr"/>
            <a:endParaRPr sz="2400">
              <a:solidFill>
                <a:srgbClr val="FFFFFF"/>
              </a:solidFill>
            </a:endParaRPr>
          </a:p>
          <a:p>
            <a:pPr algn="ctr"/>
            <a:r>
              <a:rPr lang="en" sz="2400">
                <a:solidFill>
                  <a:srgbClr val="FFFFFF"/>
                </a:solidFill>
              </a:rPr>
              <a:t>= -0.213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78" name="Google Shape;15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01" y="939400"/>
            <a:ext cx="6900199" cy="9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53"/>
          <p:cNvSpPr txBox="1"/>
          <p:nvPr/>
        </p:nvSpPr>
        <p:spPr>
          <a:xfrm>
            <a:off x="7632633" y="2101600"/>
            <a:ext cx="21284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Learning rate (assume 0.01 here)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0" name="Google Shape;1580;p53"/>
          <p:cNvCxnSpPr>
            <a:stCxn id="1579" idx="1"/>
          </p:cNvCxnSpPr>
          <p:nvPr/>
        </p:nvCxnSpPr>
        <p:spPr>
          <a:xfrm rot="10800000">
            <a:off x="7380633" y="1889200"/>
            <a:ext cx="252000" cy="5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061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800" y="1804700"/>
            <a:ext cx="1880067" cy="99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00" y="3308034"/>
            <a:ext cx="18796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54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both in same way as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1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5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3" name="Google Shape;1593;p55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4" name="Google Shape;1594;p55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5" name="Google Shape;1595;p55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6" name="Google Shape;1596;p55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97" name="Google Shape;1597;p55"/>
          <p:cNvCxnSpPr>
            <a:stCxn id="1592" idx="6"/>
            <a:endCxn id="1593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8" name="Google Shape;1598;p55"/>
          <p:cNvCxnSpPr>
            <a:stCxn id="1596" idx="6"/>
            <a:endCxn id="1593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9" name="Google Shape;1599;p55"/>
          <p:cNvCxnSpPr>
            <a:stCxn id="1592" idx="6"/>
            <a:endCxn id="1594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55"/>
          <p:cNvCxnSpPr>
            <a:stCxn id="1596" idx="6"/>
            <a:endCxn id="1594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1" name="Google Shape;1601;p55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602" name="Google Shape;1602;p55"/>
          <p:cNvCxnSpPr>
            <a:stCxn id="1593" idx="6"/>
            <a:endCxn id="1601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3" name="Google Shape;1603;p55"/>
          <p:cNvCxnSpPr>
            <a:stCxn id="1595" idx="6"/>
            <a:endCxn id="1601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4" name="Google Shape;1604;p55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5" name="Google Shape;1605;p55"/>
          <p:cNvCxnSpPr>
            <a:stCxn id="1596" idx="6"/>
            <a:endCxn id="1595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6" name="Google Shape;1606;p55"/>
          <p:cNvCxnSpPr>
            <a:stCxn id="1592" idx="6"/>
            <a:endCxn id="1595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7" name="Google Shape;1607;p55"/>
          <p:cNvCxnSpPr>
            <a:stCxn id="1594" idx="6"/>
            <a:endCxn id="1601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08" name="Google Shape;1608;p55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09" name="Google Shape;1609;p55"/>
          <p:cNvSpPr txBox="1"/>
          <p:nvPr/>
        </p:nvSpPr>
        <p:spPr>
          <a:xfrm>
            <a:off x="3018333" y="1425467"/>
            <a:ext cx="134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4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5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55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55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55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55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55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55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55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55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55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55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55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55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55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5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6" name="Google Shape;1626;p55"/>
          <p:cNvCxnSpPr>
            <a:stCxn id="1601" idx="6"/>
            <a:endCxn id="1625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7" name="Google Shape;1627;p55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55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Updating weight for hidden layer e.g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59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6"/>
          <p:cNvSpPr txBox="1"/>
          <p:nvPr/>
        </p:nvSpPr>
        <p:spPr>
          <a:xfrm>
            <a:off x="2999600" y="3878833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4" name="Google Shape;16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51" y="2246201"/>
            <a:ext cx="1183100" cy="10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1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7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0" name="Google Shape;1640;p57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1" name="Google Shape;1641;p57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2" name="Google Shape;1642;p57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3" name="Google Shape;1643;p57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44" name="Google Shape;1644;p57"/>
          <p:cNvCxnSpPr>
            <a:stCxn id="1639" idx="6"/>
            <a:endCxn id="1640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5" name="Google Shape;1645;p57"/>
          <p:cNvCxnSpPr>
            <a:stCxn id="1643" idx="6"/>
            <a:endCxn id="1640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6" name="Google Shape;1646;p57"/>
          <p:cNvCxnSpPr>
            <a:stCxn id="1639" idx="6"/>
            <a:endCxn id="1641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7" name="Google Shape;1647;p57"/>
          <p:cNvCxnSpPr>
            <a:stCxn id="1643" idx="6"/>
            <a:endCxn id="1641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8" name="Google Shape;1648;p57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649" name="Google Shape;1649;p57"/>
          <p:cNvCxnSpPr>
            <a:stCxn id="1640" idx="6"/>
            <a:endCxn id="1648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0" name="Google Shape;1650;p57"/>
          <p:cNvCxnSpPr>
            <a:stCxn id="1642" idx="6"/>
            <a:endCxn id="1648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1" name="Google Shape;1651;p57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2" name="Google Shape;1652;p57"/>
          <p:cNvCxnSpPr>
            <a:stCxn id="1643" idx="6"/>
            <a:endCxn id="1642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3" name="Google Shape;1653;p57"/>
          <p:cNvCxnSpPr>
            <a:stCxn id="1639" idx="6"/>
            <a:endCxn id="1642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4" name="Google Shape;1654;p57"/>
          <p:cNvCxnSpPr>
            <a:stCxn id="1641" idx="6"/>
            <a:endCxn id="1648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55" name="Google Shape;1655;p57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56" name="Google Shape;1656;p57"/>
          <p:cNvSpPr txBox="1"/>
          <p:nvPr/>
        </p:nvSpPr>
        <p:spPr>
          <a:xfrm>
            <a:off x="3018333" y="1425467"/>
            <a:ext cx="134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4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57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57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57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57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57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57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57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57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57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57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57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57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57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57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57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57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3" name="Google Shape;1673;p57"/>
          <p:cNvCxnSpPr>
            <a:stCxn id="1648" idx="6"/>
            <a:endCxn id="1672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4" name="Google Shape;1674;p57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5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h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o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Output → Loss 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6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400" y="611801"/>
            <a:ext cx="3329200" cy="8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751" y="2081334"/>
            <a:ext cx="3204500" cy="75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750" y="3355167"/>
            <a:ext cx="3204500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901" y="4885567"/>
            <a:ext cx="2904241" cy="7589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1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101" y="2763134"/>
            <a:ext cx="8401801" cy="133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59"/>
          <p:cNvSpPr txBox="1"/>
          <p:nvPr/>
        </p:nvSpPr>
        <p:spPr>
          <a:xfrm>
            <a:off x="1106467" y="1182200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Using Chain Rule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59"/>
          <p:cNvSpPr txBox="1"/>
          <p:nvPr/>
        </p:nvSpPr>
        <p:spPr>
          <a:xfrm>
            <a:off x="5453667" y="4798667"/>
            <a:ext cx="31360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Already calculated while calculating Gradient for Weights in Output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1" name="Google Shape;1691;p59"/>
          <p:cNvCxnSpPr>
            <a:stCxn id="1690" idx="1"/>
          </p:cNvCxnSpPr>
          <p:nvPr/>
        </p:nvCxnSpPr>
        <p:spPr>
          <a:xfrm rot="10800000">
            <a:off x="4748467" y="3954667"/>
            <a:ext cx="705200" cy="11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4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18" y="836067"/>
            <a:ext cx="1668567" cy="12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51" y="2536601"/>
            <a:ext cx="8953700" cy="91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150" y="3839801"/>
            <a:ext cx="4833733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60"/>
          <p:cNvSpPr/>
          <p:nvPr/>
        </p:nvSpPr>
        <p:spPr>
          <a:xfrm>
            <a:off x="5088633" y="5525133"/>
            <a:ext cx="2014800" cy="8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60"/>
          <p:cNvSpPr txBox="1"/>
          <p:nvPr/>
        </p:nvSpPr>
        <p:spPr>
          <a:xfrm>
            <a:off x="489333" y="4893900"/>
            <a:ext cx="28356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 in Hidden Layer is dependent on Weights in Next Layers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5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61"/>
          <p:cNvSpPr/>
          <p:nvPr/>
        </p:nvSpPr>
        <p:spPr>
          <a:xfrm>
            <a:off x="5088633" y="4937600"/>
            <a:ext cx="2014800" cy="121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0.89*(1-0.89)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=0.0979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6" name="Google Shape;17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18" y="696234"/>
            <a:ext cx="1269967" cy="113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736" y="2247933"/>
            <a:ext cx="2342597" cy="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400" y="3632533"/>
            <a:ext cx="2883189" cy="8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61"/>
          <p:cNvSpPr txBox="1"/>
          <p:nvPr/>
        </p:nvSpPr>
        <p:spPr>
          <a:xfrm>
            <a:off x="8109333" y="2215733"/>
            <a:ext cx="2342400" cy="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Activation (Sigmoid) function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0" name="Google Shape;1710;p61"/>
          <p:cNvCxnSpPr>
            <a:stCxn id="1709" idx="1"/>
          </p:cNvCxnSpPr>
          <p:nvPr/>
        </p:nvCxnSpPr>
        <p:spPr>
          <a:xfrm rot="10800000">
            <a:off x="7720933" y="2650333"/>
            <a:ext cx="388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1" name="Google Shape;1711;p61"/>
          <p:cNvSpPr txBox="1"/>
          <p:nvPr/>
        </p:nvSpPr>
        <p:spPr>
          <a:xfrm>
            <a:off x="692533" y="4186900"/>
            <a:ext cx="2835600" cy="2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NOTE!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1333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Activation function should be Differentiable </a:t>
            </a:r>
            <a:r>
              <a:rPr lang="en" sz="1333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333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it should be possible to calculate partial derivative of Activation function</a:t>
            </a:r>
            <a:endParaRPr sz="1333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9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2"/>
          <p:cNvSpPr/>
          <p:nvPr/>
        </p:nvSpPr>
        <p:spPr>
          <a:xfrm>
            <a:off x="5088633" y="5004733"/>
            <a:ext cx="2014800" cy="8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7" name="Google Shape;1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97" y="490501"/>
            <a:ext cx="1214400" cy="128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66" y="2288733"/>
            <a:ext cx="5764521" cy="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485" y="3632200"/>
            <a:ext cx="2975036" cy="8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52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69" y="-366089"/>
            <a:ext cx="12665538" cy="7590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98683" y="58020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095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3"/>
          <p:cNvSpPr/>
          <p:nvPr/>
        </p:nvSpPr>
        <p:spPr>
          <a:xfrm>
            <a:off x="3568711" y="3429000"/>
            <a:ext cx="5188000" cy="1476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-1.894 * -0.23 * 0.0979 * 1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 0.0426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5" name="Google Shape;17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18" y="1463967"/>
            <a:ext cx="7373833" cy="11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4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= 0.5 - 0.01 * 0.0426 </a:t>
            </a:r>
            <a:endParaRPr sz="2400">
              <a:solidFill>
                <a:srgbClr val="434343"/>
              </a:solidFill>
            </a:endParaRPr>
          </a:p>
          <a:p>
            <a:pPr algn="ctr"/>
            <a:endParaRPr sz="2400">
              <a:solidFill>
                <a:srgbClr val="434343"/>
              </a:solidFill>
            </a:endParaRPr>
          </a:p>
          <a:p>
            <a:pPr algn="ctr"/>
            <a:r>
              <a:rPr lang="en" sz="2400">
                <a:solidFill>
                  <a:srgbClr val="434343"/>
                </a:solidFill>
              </a:rPr>
              <a:t>= 0.499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731" name="Google Shape;1731;p64"/>
          <p:cNvSpPr txBox="1"/>
          <p:nvPr/>
        </p:nvSpPr>
        <p:spPr>
          <a:xfrm>
            <a:off x="2999600" y="1745233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value of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2" name="Google Shape;1732;p64"/>
          <p:cNvSpPr txBox="1"/>
          <p:nvPr/>
        </p:nvSpPr>
        <p:spPr>
          <a:xfrm>
            <a:off x="3476233" y="5234100"/>
            <a:ext cx="47636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Gradients and perform Descent for other Weights in Hidden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96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679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120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952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7031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671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30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97" y="-411813"/>
            <a:ext cx="12612193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216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441" y="-377520"/>
            <a:ext cx="12718882" cy="7613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2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430865"/>
            <a:ext cx="12680779" cy="7719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969</Words>
  <Application>Microsoft Office PowerPoint</Application>
  <PresentationFormat>Widescreen</PresentationFormat>
  <Paragraphs>364</Paragraphs>
  <Slides>67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Architects Daughter</vt:lpstr>
      <vt:lpstr>Arial</vt:lpstr>
      <vt:lpstr>Calibri</vt:lpstr>
      <vt:lpstr>Calibri Light</vt:lpstr>
      <vt:lpstr>Cambria</vt:lpstr>
      <vt:lpstr>Comic Sans MS</vt:lpstr>
      <vt:lpstr>Georgia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41</cp:revision>
  <dcterms:created xsi:type="dcterms:W3CDTF">2021-09-05T14:42:22Z</dcterms:created>
  <dcterms:modified xsi:type="dcterms:W3CDTF">2021-09-09T12:10:05Z</dcterms:modified>
</cp:coreProperties>
</file>